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30"/>
  </p:notesMasterIdLst>
  <p:handoutMasterIdLst>
    <p:handoutMasterId r:id="rId31"/>
  </p:handoutMasterIdLst>
  <p:sldIdLst>
    <p:sldId id="256" r:id="rId2"/>
    <p:sldId id="257" r:id="rId3"/>
    <p:sldId id="258" r:id="rId4"/>
    <p:sldId id="259" r:id="rId5"/>
    <p:sldId id="260" r:id="rId6"/>
    <p:sldId id="261" r:id="rId7"/>
    <p:sldId id="274" r:id="rId8"/>
    <p:sldId id="262" r:id="rId9"/>
    <p:sldId id="263" r:id="rId10"/>
    <p:sldId id="271" r:id="rId11"/>
    <p:sldId id="283" r:id="rId12"/>
    <p:sldId id="284" r:id="rId13"/>
    <p:sldId id="273" r:id="rId14"/>
    <p:sldId id="285" r:id="rId15"/>
    <p:sldId id="286" r:id="rId16"/>
    <p:sldId id="278" r:id="rId17"/>
    <p:sldId id="264" r:id="rId18"/>
    <p:sldId id="279" r:id="rId19"/>
    <p:sldId id="280" r:id="rId20"/>
    <p:sldId id="268" r:id="rId21"/>
    <p:sldId id="282" r:id="rId22"/>
    <p:sldId id="267" r:id="rId23"/>
    <p:sldId id="265" r:id="rId24"/>
    <p:sldId id="266" r:id="rId25"/>
    <p:sldId id="272" r:id="rId26"/>
    <p:sldId id="270" r:id="rId27"/>
    <p:sldId id="275" r:id="rId28"/>
    <p:sldId id="288" r:id="rId29"/>
  </p:sldIdLst>
  <p:sldSz cx="9144000" cy="6858000" type="screen4x3"/>
  <p:notesSz cx="9309100" cy="7023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462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5273541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B16ACEBA-A303-4E89-A12B-55540E4D9ED2}" type="datetimeFigureOut">
              <a:rPr lang="en-US" smtClean="0"/>
              <a:pPr/>
              <a:t>8/26/2009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667032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5273541" y="667032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F94827B5-035C-4BA2-94B1-1DC65CDC9FE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5273003" y="0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/>
          <a:lstStyle>
            <a:lvl1pPr algn="r">
              <a:defRPr sz="1200"/>
            </a:lvl1pPr>
          </a:lstStyle>
          <a:p>
            <a:fld id="{383A4E5B-93D3-4760-B610-3AA9CAE189BF}" type="datetimeFigureOut">
              <a:rPr lang="en-US" smtClean="0"/>
              <a:pPr/>
              <a:t>8/26/2009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2900363" y="527050"/>
            <a:ext cx="3509962" cy="263366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324" tIns="46662" rIns="93324" bIns="46662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930910" y="3335973"/>
            <a:ext cx="7447280" cy="3160395"/>
          </a:xfrm>
          <a:prstGeom prst="rect">
            <a:avLst/>
          </a:prstGeom>
        </p:spPr>
        <p:txBody>
          <a:bodyPr vert="horz" lIns="93324" tIns="46662" rIns="93324" bIns="46662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5273003" y="6670726"/>
            <a:ext cx="4033943" cy="351155"/>
          </a:xfrm>
          <a:prstGeom prst="rect">
            <a:avLst/>
          </a:prstGeom>
        </p:spPr>
        <p:txBody>
          <a:bodyPr vert="horz" lIns="93324" tIns="46662" rIns="93324" bIns="46662" rtlCol="0" anchor="b"/>
          <a:lstStyle>
            <a:lvl1pPr algn="r">
              <a:defRPr sz="1200"/>
            </a:lvl1pPr>
          </a:lstStyle>
          <a:p>
            <a:fld id="{F7A61884-2EEF-4A80-AD67-3E423CA0F1C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C9B379E6-BF2A-48E5-86D6-B0CF9B45B708}" type="slidenum">
              <a:rPr lang="en-US"/>
              <a:pPr/>
              <a:t>23</a:t>
            </a:fld>
            <a:endParaRPr lang="en-US"/>
          </a:p>
        </p:txBody>
      </p:sp>
      <p:sp>
        <p:nvSpPr>
          <p:cNvPr id="614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2901950" y="528638"/>
            <a:ext cx="3506788" cy="2632075"/>
          </a:xfrm>
          <a:ln/>
        </p:spPr>
      </p:sp>
      <p:sp>
        <p:nvSpPr>
          <p:cNvPr id="614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1241214" y="3334754"/>
            <a:ext cx="6826673" cy="3160395"/>
          </a:xfrm>
          <a:noFill/>
          <a:ln/>
        </p:spPr>
        <p:txBody>
          <a:bodyPr/>
          <a:lstStyle/>
          <a:p>
            <a:pPr marL="311079" indent="-311079">
              <a:lnSpc>
                <a:spcPct val="80000"/>
              </a:lnSpc>
            </a:pPr>
            <a:endParaRPr lang="en-GB" sz="800" dirty="0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63670A19-946A-4B75-AD41-5EA3E3783CFC}" type="slidenum">
              <a:rPr lang="en-US"/>
              <a:pPr/>
              <a:t>28</a:t>
            </a:fld>
            <a:endParaRPr lang="en-US"/>
          </a:p>
        </p:txBody>
      </p:sp>
      <p:sp>
        <p:nvSpPr>
          <p:cNvPr id="480258" name="Rectangle 2"/>
          <p:cNvSpPr>
            <a:spLocks noRo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480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5495D-A40A-42E2-AE51-37A0E880819D}" type="datetimeFigureOut">
              <a:rPr lang="en-US" smtClean="0"/>
              <a:pPr/>
              <a:t>8/26/2009</a:t>
            </a:fld>
            <a:endParaRPr lang="en-US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A7228-D46D-4914-8D82-DC209CF355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5495D-A40A-42E2-AE51-37A0E880819D}" type="datetimeFigureOut">
              <a:rPr lang="en-US" smtClean="0"/>
              <a:pPr/>
              <a:t>8/26/2009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A7228-D46D-4914-8D82-DC209CF355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5495D-A40A-42E2-AE51-37A0E880819D}" type="datetimeFigureOut">
              <a:rPr lang="en-US" smtClean="0"/>
              <a:pPr/>
              <a:t>8/26/2009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A7228-D46D-4914-8D82-DC209CF355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5495D-A40A-42E2-AE51-37A0E880819D}" type="datetimeFigureOut">
              <a:rPr lang="en-US" smtClean="0"/>
              <a:pPr/>
              <a:t>8/26/2009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A7228-D46D-4914-8D82-DC209CF355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5495D-A40A-42E2-AE51-37A0E880819D}" type="datetimeFigureOut">
              <a:rPr lang="en-US" smtClean="0"/>
              <a:pPr/>
              <a:t>8/26/2009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A7228-D46D-4914-8D82-DC209CF355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5495D-A40A-42E2-AE51-37A0E880819D}" type="datetimeFigureOut">
              <a:rPr lang="en-US" smtClean="0"/>
              <a:pPr/>
              <a:t>8/26/2009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A7228-D46D-4914-8D82-DC209CF355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5495D-A40A-42E2-AE51-37A0E880819D}" type="datetimeFigureOut">
              <a:rPr lang="en-US" smtClean="0"/>
              <a:pPr/>
              <a:t>8/26/2009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A7228-D46D-4914-8D82-DC209CF355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5495D-A40A-42E2-AE51-37A0E880819D}" type="datetimeFigureOut">
              <a:rPr lang="en-US" smtClean="0"/>
              <a:pPr/>
              <a:t>8/26/2009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A7228-D46D-4914-8D82-DC209CF355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5495D-A40A-42E2-AE51-37A0E880819D}" type="datetimeFigureOut">
              <a:rPr lang="en-US" smtClean="0"/>
              <a:pPr/>
              <a:t>8/26/2009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A7228-D46D-4914-8D82-DC209CF355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5495D-A40A-42E2-AE51-37A0E880819D}" type="datetimeFigureOut">
              <a:rPr lang="en-US" smtClean="0"/>
              <a:pPr/>
              <a:t>8/26/2009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42A7228-D46D-4914-8D82-DC209CF355A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785495D-A40A-42E2-AE51-37A0E880819D}" type="datetimeFigureOut">
              <a:rPr lang="en-US" smtClean="0"/>
              <a:pPr/>
              <a:t>8/26/2009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642A7228-D46D-4914-8D82-DC209CF355AE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C785495D-A40A-42E2-AE51-37A0E880819D}" type="datetimeFigureOut">
              <a:rPr lang="en-US" smtClean="0"/>
              <a:pPr/>
              <a:t>8/26/2009</a:t>
            </a:fld>
            <a:endParaRPr lang="en-US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642A7228-D46D-4914-8D82-DC209CF355AE}" type="slidenum">
              <a:rPr lang="en-US" smtClean="0"/>
              <a:pPr/>
              <a:t>‹#›</a:t>
            </a:fld>
            <a:endParaRPr lang="en-US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US" sz="4800" dirty="0" smtClean="0"/>
              <a:t>Technical Models for Health Promotion</a:t>
            </a:r>
            <a:endParaRPr lang="en-US" sz="4800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88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Technical Models of Health Promotion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905000"/>
            <a:ext cx="8229600" cy="5029200"/>
          </a:xfrm>
        </p:spPr>
        <p:txBody>
          <a:bodyPr>
            <a:normAutofit fontScale="70000" lnSpcReduction="20000"/>
          </a:bodyPr>
          <a:lstStyle/>
          <a:p>
            <a:r>
              <a:rPr lang="en-US" sz="3400" dirty="0"/>
              <a:t>Environmental Approaches</a:t>
            </a:r>
          </a:p>
          <a:p>
            <a:pPr lvl="1"/>
            <a:r>
              <a:rPr lang="en-US" dirty="0" smtClean="0"/>
              <a:t>Ecological Model</a:t>
            </a:r>
          </a:p>
          <a:p>
            <a:pPr lvl="1"/>
            <a:r>
              <a:rPr lang="en-US" dirty="0" smtClean="0"/>
              <a:t>Social Marketing Model</a:t>
            </a:r>
          </a:p>
          <a:p>
            <a:pPr lvl="1"/>
            <a:r>
              <a:rPr lang="en-US" dirty="0" smtClean="0"/>
              <a:t>Political Economy Model</a:t>
            </a:r>
          </a:p>
          <a:p>
            <a:pPr lvl="1"/>
            <a:r>
              <a:rPr lang="en-US" dirty="0" smtClean="0"/>
              <a:t>Precede-Proceed Framework</a:t>
            </a:r>
          </a:p>
          <a:p>
            <a:pPr lvl="1"/>
            <a:r>
              <a:rPr lang="en-US" dirty="0" smtClean="0"/>
              <a:t>Social Responsibility Model</a:t>
            </a:r>
          </a:p>
          <a:p>
            <a:r>
              <a:rPr lang="en-US" sz="3400" dirty="0"/>
              <a:t>Life Cycle Models</a:t>
            </a:r>
          </a:p>
          <a:p>
            <a:pPr lvl="1"/>
            <a:r>
              <a:rPr lang="en-US" dirty="0" smtClean="0"/>
              <a:t>Stages of Change</a:t>
            </a:r>
          </a:p>
          <a:p>
            <a:pPr lvl="1"/>
            <a:r>
              <a:rPr lang="en-US" dirty="0" smtClean="0"/>
              <a:t>Innovation Diffusion Theory</a:t>
            </a:r>
          </a:p>
          <a:p>
            <a:r>
              <a:rPr lang="en-US" sz="3400" dirty="0"/>
              <a:t>Health, Attitude, Belief, and Behavior Change Approaches</a:t>
            </a:r>
          </a:p>
          <a:p>
            <a:pPr lvl="1"/>
            <a:r>
              <a:rPr lang="en-US" sz="2900" dirty="0"/>
              <a:t>Health Belief </a:t>
            </a:r>
            <a:r>
              <a:rPr lang="en-US" sz="2900" dirty="0" smtClean="0"/>
              <a:t>Model</a:t>
            </a:r>
          </a:p>
          <a:p>
            <a:pPr lvl="1"/>
            <a:r>
              <a:rPr lang="en-US" sz="2900" dirty="0" smtClean="0"/>
              <a:t>Theory of Reasoned Action</a:t>
            </a:r>
          </a:p>
          <a:p>
            <a:pPr lvl="1"/>
            <a:r>
              <a:rPr lang="en-US" sz="2900" dirty="0" smtClean="0"/>
              <a:t>Theory of Planned Behavior</a:t>
            </a:r>
          </a:p>
          <a:p>
            <a:pPr lvl="1"/>
            <a:r>
              <a:rPr lang="en-US" sz="2900" dirty="0" smtClean="0"/>
              <a:t>Prospect Theory</a:t>
            </a:r>
          </a:p>
          <a:p>
            <a:pPr lvl="1"/>
            <a:r>
              <a:rPr lang="en-US" sz="2900" dirty="0" smtClean="0"/>
              <a:t>Social Learning Theories</a:t>
            </a:r>
            <a:endParaRPr lang="en-US" sz="2900" dirty="0"/>
          </a:p>
          <a:p>
            <a:r>
              <a:rPr lang="en-US" sz="3400" dirty="0"/>
              <a:t>Health Action Model</a:t>
            </a:r>
          </a:p>
          <a:p>
            <a:pPr lvl="1"/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Socio-ecological Model</a:t>
            </a:r>
            <a:endParaRPr lang="en-US" dirty="0"/>
          </a:p>
        </p:txBody>
      </p:sp>
      <p:pic>
        <p:nvPicPr>
          <p:cNvPr id="3074" name="Picture 2" descr="http://www.balancedweightmanagement.com/Socio-Ecological%20Model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85800" y="1824385"/>
            <a:ext cx="7620000" cy="49574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Socio-ecological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400" dirty="0" smtClean="0"/>
              <a:t>The socio-ecological model recognizes the interwoven relationship that exists between the individual and their environment.</a:t>
            </a:r>
          </a:p>
          <a:p>
            <a:r>
              <a:rPr lang="en-US" sz="2400" dirty="0" smtClean="0"/>
              <a:t>Individual behavior is determined to a large extent by social environment, e.g. community norms and values, regulations, and policies.</a:t>
            </a:r>
          </a:p>
          <a:p>
            <a:r>
              <a:rPr lang="en-US" sz="2400" dirty="0" smtClean="0"/>
              <a:t>Barriers to healthy behaviors shared among the community as a whole. Lowering these barriers makes behavior change more achievable and sustainable. </a:t>
            </a:r>
          </a:p>
          <a:p>
            <a:r>
              <a:rPr lang="en-US" sz="2400" dirty="0" smtClean="0"/>
              <a:t>The most effective approach  - a combination of the efforts at all levels--individual, interpersonal, organizational, community, and public policy.</a:t>
            </a: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44562"/>
          </a:xfrm>
        </p:spPr>
        <p:txBody>
          <a:bodyPr/>
          <a:lstStyle/>
          <a:p>
            <a:r>
              <a:rPr lang="en-US" dirty="0" smtClean="0"/>
              <a:t>Stages of Change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334000"/>
          </a:xfrm>
        </p:spPr>
        <p:txBody>
          <a:bodyPr>
            <a:normAutofit/>
          </a:bodyPr>
          <a:lstStyle/>
          <a:p>
            <a:r>
              <a:rPr lang="en-US" dirty="0" err="1" smtClean="0"/>
              <a:t>Precontemplation</a:t>
            </a:r>
            <a:r>
              <a:rPr lang="en-US" dirty="0" smtClean="0"/>
              <a:t> (i.e. considering the change)</a:t>
            </a:r>
          </a:p>
          <a:p>
            <a:r>
              <a:rPr lang="en-US" dirty="0" smtClean="0"/>
              <a:t>Contemplation of change (i.e. starting to think about initiating change)</a:t>
            </a:r>
          </a:p>
          <a:p>
            <a:r>
              <a:rPr lang="en-US" dirty="0" smtClean="0"/>
              <a:t>Contemplation without action </a:t>
            </a:r>
          </a:p>
          <a:p>
            <a:r>
              <a:rPr lang="en-US" dirty="0" smtClean="0"/>
              <a:t>Preparation (i.e. seriously thinking about the change within a given time period (e.g. the next 6 months) or taking early steps to change)</a:t>
            </a:r>
          </a:p>
          <a:p>
            <a:r>
              <a:rPr lang="en-US" dirty="0" smtClean="0"/>
              <a:t>Action (i.e. making change in or stopping the target behavior within a 6-month period)</a:t>
            </a:r>
          </a:p>
          <a:p>
            <a:r>
              <a:rPr lang="en-US" dirty="0" smtClean="0"/>
              <a:t>Maintenance of change (i.e. maintaining the target behavior change for more than 6 months)</a:t>
            </a:r>
          </a:p>
          <a:p>
            <a:r>
              <a:rPr lang="en-US" dirty="0" smtClean="0"/>
              <a:t>In some cases, relapse</a:t>
            </a:r>
            <a:endParaRPr lang="en-US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Diffusion of innovations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Innovator (2.5%): need for novelty and need to be different </a:t>
            </a:r>
          </a:p>
          <a:p>
            <a:r>
              <a:rPr lang="en-US" dirty="0" smtClean="0"/>
              <a:t>Early Adopter (13.5%): recognize the value of adoption from contact with innovators </a:t>
            </a:r>
          </a:p>
          <a:p>
            <a:r>
              <a:rPr lang="en-US" dirty="0" smtClean="0"/>
              <a:t>Early Majority (34%): need to imitate or match up with others with a certain amount of deliberateness </a:t>
            </a:r>
          </a:p>
          <a:p>
            <a:r>
              <a:rPr lang="en-US" dirty="0" smtClean="0"/>
              <a:t>Late Majority (34%): need to join the bandwagon when they see that the early majority has legitimated the change </a:t>
            </a:r>
          </a:p>
          <a:p>
            <a:r>
              <a:rPr lang="en-US" dirty="0" smtClean="0"/>
              <a:t>Laggard (16%): need to respect traditions </a:t>
            </a: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 l="17969" t="11458" r="3906" b="3125"/>
          <a:stretch>
            <a:fillRect/>
          </a:stretch>
        </p:blipFill>
        <p:spPr bwMode="auto">
          <a:xfrm>
            <a:off x="304800" y="304800"/>
            <a:ext cx="8839200" cy="6553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143000"/>
          </a:xfrm>
        </p:spPr>
        <p:txBody>
          <a:bodyPr/>
          <a:lstStyle/>
          <a:p>
            <a:r>
              <a:rPr lang="en-US" dirty="0" smtClean="0"/>
              <a:t>Health Belief Model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70037"/>
            <a:ext cx="8229600" cy="4983163"/>
          </a:xfrm>
        </p:spPr>
        <p:txBody>
          <a:bodyPr>
            <a:noAutofit/>
          </a:bodyPr>
          <a:lstStyle/>
          <a:p>
            <a:r>
              <a:rPr lang="en-US" sz="2400" dirty="0" smtClean="0"/>
              <a:t>Perceived susceptibility: the subjective perception of risk of developing a particular health condition. </a:t>
            </a:r>
          </a:p>
          <a:p>
            <a:r>
              <a:rPr lang="en-US" sz="2400" dirty="0" smtClean="0"/>
              <a:t>Perceived severity: feelings about the seriousness of the consequences of developing a specific health problem. </a:t>
            </a:r>
          </a:p>
          <a:p>
            <a:r>
              <a:rPr lang="en-US" sz="2400" dirty="0" smtClean="0"/>
              <a:t>Perceived benefits: beliefs about the effectiveness of various actions that might reduce susceptibility and severity (the latter two taken together are labeled “threat’). </a:t>
            </a:r>
          </a:p>
          <a:p>
            <a:r>
              <a:rPr lang="en-US" sz="2400" dirty="0" smtClean="0"/>
              <a:t>Perceived barriers: potential negative aspects of taking specific actions. </a:t>
            </a:r>
          </a:p>
          <a:p>
            <a:r>
              <a:rPr lang="en-US" sz="2400" dirty="0" smtClean="0"/>
              <a:t>Self-efficacy: belief that s/he will be able to do it.</a:t>
            </a:r>
          </a:p>
          <a:p>
            <a:r>
              <a:rPr lang="en-US" sz="2400" dirty="0" smtClean="0"/>
              <a:t>Cues </a:t>
            </a:r>
            <a:r>
              <a:rPr lang="en-US" sz="2400" dirty="0" smtClean="0"/>
              <a:t>to action: bodily or environmental events that trigger action. </a:t>
            </a: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 l="8594" t="15625" r="2344" b="6250"/>
          <a:stretch>
            <a:fillRect/>
          </a:stretch>
        </p:blipFill>
        <p:spPr bwMode="auto">
          <a:xfrm>
            <a:off x="228600" y="228600"/>
            <a:ext cx="8686800" cy="6324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Theory of Reasoned Action</a:t>
            </a:r>
          </a:p>
          <a:p>
            <a:r>
              <a:rPr lang="en-US" dirty="0" smtClean="0"/>
              <a:t>Theory of Planned Behavior</a:t>
            </a: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dirty="0" smtClean="0"/>
              <a:t>Social Cognitive Theory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525963"/>
          </a:xfrm>
        </p:spPr>
        <p:txBody>
          <a:bodyPr>
            <a:noAutofit/>
          </a:bodyPr>
          <a:lstStyle/>
          <a:p>
            <a:r>
              <a:rPr lang="en-US" sz="2000" dirty="0" smtClean="0"/>
              <a:t>Self-efficacy: a judgment of one’s capability to accomplish a certain level of performance. </a:t>
            </a:r>
          </a:p>
          <a:p>
            <a:r>
              <a:rPr lang="en-US" sz="2000" dirty="0" smtClean="0"/>
              <a:t>Outcome expectation: a judgment of the likely consequence such behavior will produce. </a:t>
            </a:r>
          </a:p>
          <a:p>
            <a:r>
              <a:rPr lang="en-US" sz="2000" dirty="0" smtClean="0"/>
              <a:t>Outcome expectancies: the value placed on the consequences of the behavior. </a:t>
            </a:r>
          </a:p>
          <a:p>
            <a:r>
              <a:rPr lang="en-US" sz="2000" dirty="0" smtClean="0"/>
              <a:t>Emotional coping responses: strategies used to deal with emotional stimuli including psychological defenses (denial, repression), cognitive techniques such as problem restructuring, and stress management. </a:t>
            </a:r>
          </a:p>
          <a:p>
            <a:r>
              <a:rPr lang="en-US" sz="2000" dirty="0" smtClean="0"/>
              <a:t>Enactive learning: learning from the consequences of one’s actions (versus observational learning). </a:t>
            </a:r>
          </a:p>
          <a:p>
            <a:r>
              <a:rPr lang="en-US" sz="2000" dirty="0" smtClean="0"/>
              <a:t>Rule learning: generating and regulating behavioral patterns, most often achieved through vicarious processes and capabilities (versus direct experience). </a:t>
            </a:r>
          </a:p>
          <a:p>
            <a:r>
              <a:rPr lang="en-US" sz="2000" dirty="0" smtClean="0"/>
              <a:t>Self-regulatory capability: much of behavior is motivated </a:t>
            </a:r>
            <a:r>
              <a:rPr lang="en-US" sz="2000" dirty="0" smtClean="0"/>
              <a:t>and </a:t>
            </a:r>
            <a:r>
              <a:rPr lang="en-US" sz="2000" dirty="0" smtClean="0"/>
              <a:t>regulated by internal standards and self-evaluative reactions to their own actions. 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97562"/>
          </a:xfrm>
        </p:spPr>
        <p:txBody>
          <a:bodyPr>
            <a:normAutofit/>
          </a:bodyPr>
          <a:lstStyle/>
          <a:p>
            <a:r>
              <a:rPr lang="en-US" sz="6600" dirty="0" smtClean="0"/>
              <a:t>Why conventional Hygiene Education does not change behavior?</a:t>
            </a:r>
            <a:endParaRPr lang="en-US" sz="6600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i="1" dirty="0" smtClean="0"/>
              <a:t>    </a:t>
            </a:r>
            <a:r>
              <a:rPr lang="en-US" sz="4400" b="1" i="1" dirty="0" smtClean="0"/>
              <a:t>When </a:t>
            </a:r>
            <a:r>
              <a:rPr lang="en-US" sz="4400" b="1" i="1" dirty="0"/>
              <a:t>learning, </a:t>
            </a:r>
            <a:r>
              <a:rPr lang="en-US" sz="4400" b="1" i="1" dirty="0" smtClean="0"/>
              <a:t>people remember </a:t>
            </a:r>
            <a:r>
              <a:rPr lang="en-US" sz="4400" b="1" i="1" dirty="0"/>
              <a:t>20% of </a:t>
            </a:r>
            <a:r>
              <a:rPr lang="en-US" sz="4400" b="1" i="1" dirty="0" smtClean="0"/>
              <a:t>what they hear</a:t>
            </a:r>
            <a:r>
              <a:rPr lang="en-US" sz="4400" b="1" i="1" dirty="0"/>
              <a:t>, 40% </a:t>
            </a:r>
            <a:r>
              <a:rPr lang="en-US" sz="4400" b="1" i="1" dirty="0" smtClean="0"/>
              <a:t>of what they </a:t>
            </a:r>
            <a:r>
              <a:rPr lang="en-US" sz="4400" b="1" i="1" dirty="0"/>
              <a:t>hear </a:t>
            </a:r>
            <a:r>
              <a:rPr lang="en-US" sz="4400" b="1" i="1" dirty="0" smtClean="0"/>
              <a:t>and see</a:t>
            </a:r>
            <a:r>
              <a:rPr lang="en-US" sz="4400" b="1" i="1" dirty="0"/>
              <a:t>, </a:t>
            </a:r>
            <a:r>
              <a:rPr lang="en-US" sz="4400" b="1" i="1" dirty="0" smtClean="0"/>
              <a:t>and </a:t>
            </a:r>
            <a:r>
              <a:rPr lang="en-US" sz="4400" i="1" dirty="0" smtClean="0"/>
              <a:t>80</a:t>
            </a:r>
            <a:r>
              <a:rPr lang="en-US" sz="4400" i="1" dirty="0"/>
              <a:t>% </a:t>
            </a:r>
            <a:r>
              <a:rPr lang="en-US" sz="4400" b="1" i="1" dirty="0" smtClean="0"/>
              <a:t>of what they discover </a:t>
            </a:r>
            <a:r>
              <a:rPr lang="en-US" sz="4400" b="1" i="1" dirty="0"/>
              <a:t>for themselves</a:t>
            </a:r>
            <a:r>
              <a:rPr lang="en-US" sz="4400" b="1" i="1" dirty="0" smtClean="0"/>
              <a:t>.		</a:t>
            </a:r>
          </a:p>
          <a:p>
            <a:pPr>
              <a:buNone/>
            </a:pPr>
            <a:r>
              <a:rPr lang="en-US" b="1" i="1" dirty="0"/>
              <a:t>	</a:t>
            </a:r>
            <a:r>
              <a:rPr lang="en-US" b="1" i="1" dirty="0" smtClean="0"/>
              <a:t>			- </a:t>
            </a:r>
            <a:r>
              <a:rPr lang="en-US" dirty="0" smtClean="0"/>
              <a:t>Hope </a:t>
            </a:r>
            <a:r>
              <a:rPr lang="en-US" dirty="0"/>
              <a:t>and </a:t>
            </a:r>
            <a:r>
              <a:rPr lang="en-US" dirty="0" err="1"/>
              <a:t>Timmel</a:t>
            </a:r>
            <a:r>
              <a:rPr lang="en-US" dirty="0"/>
              <a:t> 1984:103)</a:t>
            </a:r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Social Learning Models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    Social learning theory is derived from the work of Gabriel </a:t>
            </a:r>
            <a:r>
              <a:rPr lang="en-US" dirty="0" err="1" smtClean="0"/>
              <a:t>Tarde</a:t>
            </a:r>
            <a:r>
              <a:rPr lang="en-US" dirty="0" smtClean="0"/>
              <a:t> (1843-1904) which proposed that social learning occurred through four main stages of limitation:</a:t>
            </a:r>
          </a:p>
          <a:p>
            <a:pPr lvl="1"/>
            <a:r>
              <a:rPr lang="en-US" dirty="0" smtClean="0"/>
              <a:t>close contact,</a:t>
            </a:r>
          </a:p>
          <a:p>
            <a:pPr lvl="1"/>
            <a:r>
              <a:rPr lang="en-US" dirty="0" smtClean="0"/>
              <a:t>imitation of superiors,</a:t>
            </a:r>
          </a:p>
          <a:p>
            <a:pPr lvl="1"/>
            <a:r>
              <a:rPr lang="en-US" dirty="0" smtClean="0"/>
              <a:t>understanding of concepts,</a:t>
            </a:r>
          </a:p>
          <a:p>
            <a:pPr lvl="1"/>
            <a:r>
              <a:rPr lang="en-US" dirty="0" smtClean="0"/>
              <a:t>role model </a:t>
            </a:r>
            <a:r>
              <a:rPr lang="en-US" dirty="0" err="1" smtClean="0"/>
              <a:t>behaviour</a:t>
            </a:r>
            <a:endParaRPr lang="en-US" dirty="0" smtClean="0"/>
          </a:p>
          <a:p>
            <a:endParaRPr lang="en-US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 l="10938" t="15625" r="6250" b="4167"/>
          <a:stretch>
            <a:fillRect/>
          </a:stretch>
        </p:blipFill>
        <p:spPr bwMode="auto">
          <a:xfrm>
            <a:off x="228599" y="304801"/>
            <a:ext cx="8601693" cy="6248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8" name="Rectangle 19"/>
          <p:cNvSpPr>
            <a:spLocks noGrp="1" noChangeArrowheads="1"/>
          </p:cNvSpPr>
          <p:nvPr>
            <p:ph type="title"/>
          </p:nvPr>
        </p:nvSpPr>
        <p:spPr>
          <a:xfrm>
            <a:off x="457200" y="765175"/>
            <a:ext cx="8229600" cy="1139825"/>
          </a:xfrm>
        </p:spPr>
        <p:txBody>
          <a:bodyPr/>
          <a:lstStyle/>
          <a:p>
            <a:pPr eaLnBrk="1" hangingPunct="1"/>
            <a:r>
              <a:rPr lang="en-US" sz="3200" smtClean="0"/>
              <a:t>Integrated Model of Communication for Social Change (IMCSC)	</a:t>
            </a:r>
          </a:p>
        </p:txBody>
      </p:sp>
      <p:sp>
        <p:nvSpPr>
          <p:cNvPr id="3074" name="Rectangle 3"/>
          <p:cNvSpPr>
            <a:spLocks noGrp="1" noChangeArrowheads="1"/>
          </p:cNvSpPr>
          <p:nvPr>
            <p:ph idx="1"/>
          </p:nvPr>
        </p:nvSpPr>
        <p:spPr>
          <a:xfrm>
            <a:off x="381000" y="1905000"/>
            <a:ext cx="8458200" cy="1676400"/>
          </a:xfrm>
        </p:spPr>
        <p:txBody>
          <a:bodyPr/>
          <a:lstStyle/>
          <a:p>
            <a:pPr marL="0" indent="0" eaLnBrk="1" hangingPunct="1">
              <a:spcBef>
                <a:spcPct val="0"/>
              </a:spcBef>
              <a:buFont typeface="Wingdings" pitchFamily="2" charset="2"/>
              <a:buNone/>
            </a:pPr>
            <a:r>
              <a:rPr lang="en-GB" sz="2400" smtClean="0">
                <a:solidFill>
                  <a:schemeClr val="accent2"/>
                </a:solidFill>
              </a:rPr>
              <a:t>An iterative process where </a:t>
            </a:r>
            <a:r>
              <a:rPr lang="en-GB" sz="2400" smtClean="0">
                <a:solidFill>
                  <a:srgbClr val="3366FF"/>
                </a:solidFill>
              </a:rPr>
              <a:t>‘community dialogue’</a:t>
            </a:r>
            <a:r>
              <a:rPr lang="en-GB" sz="2400" smtClean="0">
                <a:solidFill>
                  <a:schemeClr val="accent2"/>
                </a:solidFill>
              </a:rPr>
              <a:t> and </a:t>
            </a:r>
            <a:r>
              <a:rPr lang="en-GB" sz="2400" smtClean="0">
                <a:solidFill>
                  <a:srgbClr val="3366FF"/>
                </a:solidFill>
              </a:rPr>
              <a:t>“collective action”</a:t>
            </a:r>
            <a:r>
              <a:rPr lang="en-GB" sz="2400" smtClean="0">
                <a:solidFill>
                  <a:schemeClr val="accent2"/>
                </a:solidFill>
              </a:rPr>
              <a:t> work together to produce social change in a community that improves the health and welfare of all its members</a:t>
            </a:r>
            <a:r>
              <a:rPr lang="en-GB" sz="1800" smtClean="0">
                <a:solidFill>
                  <a:schemeClr val="accent2"/>
                </a:solidFill>
              </a:rPr>
              <a:t>.</a:t>
            </a:r>
            <a:endParaRPr lang="en-GB" sz="1800" b="1" smtClean="0">
              <a:solidFill>
                <a:schemeClr val="accent2"/>
              </a:solidFill>
            </a:endParaRPr>
          </a:p>
          <a:p>
            <a:pPr marL="0" indent="0" eaLnBrk="1" hangingPunct="1">
              <a:spcBef>
                <a:spcPct val="0"/>
              </a:spcBef>
              <a:buFont typeface="Wingdings" pitchFamily="2" charset="2"/>
              <a:buNone/>
            </a:pPr>
            <a:endParaRPr lang="en-GB" sz="1800" b="1" smtClean="0">
              <a:solidFill>
                <a:schemeClr val="accent2"/>
              </a:solidFill>
            </a:endParaRPr>
          </a:p>
        </p:txBody>
      </p:sp>
      <p:sp>
        <p:nvSpPr>
          <p:cNvPr id="3075" name="Line 9"/>
          <p:cNvSpPr>
            <a:spLocks noChangeShapeType="1"/>
          </p:cNvSpPr>
          <p:nvPr/>
        </p:nvSpPr>
        <p:spPr bwMode="auto">
          <a:xfrm>
            <a:off x="2286000" y="4114800"/>
            <a:ext cx="457200" cy="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6" name="Line 10"/>
          <p:cNvSpPr>
            <a:spLocks noChangeShapeType="1"/>
          </p:cNvSpPr>
          <p:nvPr/>
        </p:nvSpPr>
        <p:spPr bwMode="auto">
          <a:xfrm>
            <a:off x="4495800" y="4114800"/>
            <a:ext cx="381000" cy="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sp>
        <p:nvSpPr>
          <p:cNvPr id="3077" name="Line 11"/>
          <p:cNvSpPr>
            <a:spLocks noChangeShapeType="1"/>
          </p:cNvSpPr>
          <p:nvPr/>
        </p:nvSpPr>
        <p:spPr bwMode="auto">
          <a:xfrm>
            <a:off x="6705600" y="4114800"/>
            <a:ext cx="304800" cy="0"/>
          </a:xfrm>
          <a:prstGeom prst="line">
            <a:avLst/>
          </a:prstGeom>
          <a:noFill/>
          <a:ln w="28575">
            <a:solidFill>
              <a:srgbClr val="FFFFFF"/>
            </a:solidFill>
            <a:round/>
            <a:headEnd/>
            <a:tailEnd type="triangle" w="med" len="med"/>
          </a:ln>
        </p:spPr>
        <p:txBody>
          <a:bodyPr/>
          <a:lstStyle/>
          <a:p>
            <a:endParaRPr lang="en-US"/>
          </a:p>
        </p:txBody>
      </p:sp>
      <p:grpSp>
        <p:nvGrpSpPr>
          <p:cNvPr id="2" name="Group 26"/>
          <p:cNvGrpSpPr>
            <a:grpSpLocks/>
          </p:cNvGrpSpPr>
          <p:nvPr/>
        </p:nvGrpSpPr>
        <p:grpSpPr bwMode="auto">
          <a:xfrm>
            <a:off x="381000" y="3657600"/>
            <a:ext cx="8378825" cy="2286000"/>
            <a:chOff x="240" y="1968"/>
            <a:chExt cx="5278" cy="1440"/>
          </a:xfrm>
        </p:grpSpPr>
        <p:grpSp>
          <p:nvGrpSpPr>
            <p:cNvPr id="3" name="Group 22"/>
            <p:cNvGrpSpPr>
              <a:grpSpLocks/>
            </p:cNvGrpSpPr>
            <p:nvPr/>
          </p:nvGrpSpPr>
          <p:grpSpPr bwMode="auto">
            <a:xfrm>
              <a:off x="240" y="1968"/>
              <a:ext cx="5278" cy="1440"/>
              <a:chOff x="480" y="1872"/>
              <a:chExt cx="4848" cy="1440"/>
            </a:xfrm>
          </p:grpSpPr>
          <p:sp>
            <p:nvSpPr>
              <p:cNvPr id="3084" name="Rectangle 4"/>
              <p:cNvSpPr>
                <a:spLocks noChangeArrowheads="1"/>
              </p:cNvSpPr>
              <p:nvPr/>
            </p:nvSpPr>
            <p:spPr bwMode="auto">
              <a:xfrm>
                <a:off x="528" y="2208"/>
                <a:ext cx="912" cy="720"/>
              </a:xfrm>
              <a:prstGeom prst="rect">
                <a:avLst/>
              </a:prstGeom>
              <a:solidFill>
                <a:srgbClr val="006A00"/>
              </a:solidFill>
              <a:ln w="9525">
                <a:solidFill>
                  <a:schemeClr val="tx1"/>
                </a:solidFill>
                <a:miter lim="800000"/>
                <a:headEnd/>
                <a:tailEnd/>
              </a:ln>
            </p:spPr>
            <p:txBody>
              <a:bodyPr wrap="none" anchor="ctr"/>
              <a:lstStyle/>
              <a:p>
                <a:pPr algn="ctr"/>
                <a:endParaRPr lang="en-AU" sz="2000">
                  <a:latin typeface="Times New Roman" pitchFamily="18" charset="0"/>
                </a:endParaRPr>
              </a:p>
            </p:txBody>
          </p:sp>
          <p:grpSp>
            <p:nvGrpSpPr>
              <p:cNvPr id="4" name="Group 21"/>
              <p:cNvGrpSpPr>
                <a:grpSpLocks/>
              </p:cNvGrpSpPr>
              <p:nvPr/>
            </p:nvGrpSpPr>
            <p:grpSpPr bwMode="auto">
              <a:xfrm>
                <a:off x="480" y="1872"/>
                <a:ext cx="4848" cy="1440"/>
                <a:chOff x="480" y="1536"/>
                <a:chExt cx="4848" cy="1440"/>
              </a:xfrm>
            </p:grpSpPr>
            <p:sp>
              <p:nvSpPr>
                <p:cNvPr id="3086" name="Rectangle 5"/>
                <p:cNvSpPr>
                  <a:spLocks noChangeArrowheads="1"/>
                </p:cNvSpPr>
                <p:nvPr/>
              </p:nvSpPr>
              <p:spPr bwMode="auto">
                <a:xfrm>
                  <a:off x="1728" y="1872"/>
                  <a:ext cx="1104" cy="720"/>
                </a:xfrm>
                <a:prstGeom prst="rect">
                  <a:avLst/>
                </a:prstGeom>
                <a:solidFill>
                  <a:srgbClr val="006A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r>
                    <a:rPr lang="en-US" sz="2000">
                      <a:solidFill>
                        <a:srgbClr val="FFFFFF"/>
                      </a:solidFill>
                      <a:latin typeface="Times New Roman" pitchFamily="18" charset="0"/>
                    </a:rPr>
                    <a:t>COMMUNITY </a:t>
                  </a:r>
                </a:p>
                <a:p>
                  <a:pPr algn="ctr"/>
                  <a:r>
                    <a:rPr lang="en-US" sz="2000">
                      <a:solidFill>
                        <a:srgbClr val="FFFFFF"/>
                      </a:solidFill>
                      <a:latin typeface="Times New Roman" pitchFamily="18" charset="0"/>
                    </a:rPr>
                    <a:t>DIALOGUE</a:t>
                  </a:r>
                </a:p>
              </p:txBody>
            </p:sp>
            <p:sp>
              <p:nvSpPr>
                <p:cNvPr id="3087" name="Rectangle 6"/>
                <p:cNvSpPr>
                  <a:spLocks noChangeArrowheads="1"/>
                </p:cNvSpPr>
                <p:nvPr/>
              </p:nvSpPr>
              <p:spPr bwMode="auto">
                <a:xfrm>
                  <a:off x="3072" y="1872"/>
                  <a:ext cx="1152" cy="720"/>
                </a:xfrm>
                <a:prstGeom prst="rect">
                  <a:avLst/>
                </a:prstGeom>
                <a:solidFill>
                  <a:srgbClr val="006A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r>
                    <a:rPr lang="en-US" sz="2000">
                      <a:solidFill>
                        <a:srgbClr val="FFFFFF"/>
                      </a:solidFill>
                      <a:latin typeface="Times New Roman" pitchFamily="18" charset="0"/>
                    </a:rPr>
                    <a:t>COLLECTIVE </a:t>
                  </a:r>
                </a:p>
                <a:p>
                  <a:pPr algn="ctr"/>
                  <a:r>
                    <a:rPr lang="en-US" sz="2000">
                      <a:solidFill>
                        <a:srgbClr val="FFFFFF"/>
                      </a:solidFill>
                      <a:latin typeface="Times New Roman" pitchFamily="18" charset="0"/>
                    </a:rPr>
                    <a:t>ACTION</a:t>
                  </a:r>
                </a:p>
              </p:txBody>
            </p:sp>
            <p:sp>
              <p:nvSpPr>
                <p:cNvPr id="3088" name="Rectangle 7"/>
                <p:cNvSpPr>
                  <a:spLocks noChangeArrowheads="1"/>
                </p:cNvSpPr>
                <p:nvPr/>
              </p:nvSpPr>
              <p:spPr bwMode="auto">
                <a:xfrm>
                  <a:off x="4416" y="1872"/>
                  <a:ext cx="912" cy="720"/>
                </a:xfrm>
                <a:prstGeom prst="rect">
                  <a:avLst/>
                </a:prstGeom>
                <a:solidFill>
                  <a:srgbClr val="006A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r>
                    <a:rPr lang="en-US" sz="2000">
                      <a:solidFill>
                        <a:srgbClr val="FFFFFF"/>
                      </a:solidFill>
                      <a:latin typeface="Times New Roman" pitchFamily="18" charset="0"/>
                    </a:rPr>
                    <a:t>SOCIETAL </a:t>
                  </a:r>
                </a:p>
                <a:p>
                  <a:pPr algn="ctr"/>
                  <a:r>
                    <a:rPr lang="en-US" sz="2000">
                      <a:solidFill>
                        <a:srgbClr val="FFFFFF"/>
                      </a:solidFill>
                      <a:latin typeface="Times New Roman" pitchFamily="18" charset="0"/>
                    </a:rPr>
                    <a:t>IMPACT</a:t>
                  </a:r>
                </a:p>
              </p:txBody>
            </p:sp>
            <p:sp>
              <p:nvSpPr>
                <p:cNvPr id="3089" name="Text Box 8"/>
                <p:cNvSpPr txBox="1">
                  <a:spLocks noChangeArrowheads="1"/>
                </p:cNvSpPr>
                <p:nvPr/>
              </p:nvSpPr>
              <p:spPr bwMode="auto">
                <a:xfrm>
                  <a:off x="528" y="2064"/>
                  <a:ext cx="954" cy="250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>
                  <a:spAutoFit/>
                </a:bodyPr>
                <a:lstStyle/>
                <a:p>
                  <a:r>
                    <a:rPr lang="en-US" sz="2000">
                      <a:solidFill>
                        <a:srgbClr val="FFFFFF"/>
                      </a:solidFill>
                      <a:latin typeface="Times New Roman" pitchFamily="18" charset="0"/>
                    </a:rPr>
                    <a:t>CATALYST</a:t>
                  </a:r>
                </a:p>
              </p:txBody>
            </p:sp>
            <p:sp>
              <p:nvSpPr>
                <p:cNvPr id="3090" name="Rectangle 12"/>
                <p:cNvSpPr>
                  <a:spLocks noChangeArrowheads="1"/>
                </p:cNvSpPr>
                <p:nvPr/>
              </p:nvSpPr>
              <p:spPr bwMode="auto">
                <a:xfrm>
                  <a:off x="528" y="1536"/>
                  <a:ext cx="4800" cy="192"/>
                </a:xfrm>
                <a:prstGeom prst="rect">
                  <a:avLst/>
                </a:prstGeom>
                <a:solidFill>
                  <a:srgbClr val="FF3300"/>
                </a:solidFill>
                <a:ln w="952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r>
                    <a:rPr lang="en-US" sz="2000" b="1">
                      <a:latin typeface="Times New Roman" pitchFamily="18" charset="0"/>
                    </a:rPr>
                    <a:t>INFORMATION EQUITY</a:t>
                  </a:r>
                </a:p>
              </p:txBody>
            </p:sp>
            <p:sp>
              <p:nvSpPr>
                <p:cNvPr id="3091" name="Rectangle 17"/>
                <p:cNvSpPr>
                  <a:spLocks noChangeArrowheads="1"/>
                </p:cNvSpPr>
                <p:nvPr/>
              </p:nvSpPr>
              <p:spPr bwMode="auto">
                <a:xfrm>
                  <a:off x="480" y="2736"/>
                  <a:ext cx="4800" cy="240"/>
                </a:xfrm>
                <a:prstGeom prst="rect">
                  <a:avLst/>
                </a:prstGeom>
                <a:solidFill>
                  <a:srgbClr val="FF3300"/>
                </a:solidFill>
                <a:ln w="28575">
                  <a:solidFill>
                    <a:schemeClr val="tx1"/>
                  </a:solidFill>
                  <a:miter lim="800000"/>
                  <a:headEnd/>
                  <a:tailEnd/>
                </a:ln>
              </p:spPr>
              <p:txBody>
                <a:bodyPr wrap="none" anchor="ctr"/>
                <a:lstStyle/>
                <a:p>
                  <a:pPr algn="ctr"/>
                  <a:r>
                    <a:rPr lang="en-US" sz="2000" b="1">
                      <a:latin typeface="Times New Roman" pitchFamily="18" charset="0"/>
                    </a:rPr>
                    <a:t>SOCIAL CAPITAL</a:t>
                  </a:r>
                </a:p>
              </p:txBody>
            </p:sp>
          </p:grpSp>
        </p:grpSp>
        <p:sp>
          <p:nvSpPr>
            <p:cNvPr id="3081" name="AutoShape 23"/>
            <p:cNvSpPr>
              <a:spLocks noChangeArrowheads="1"/>
            </p:cNvSpPr>
            <p:nvPr/>
          </p:nvSpPr>
          <p:spPr bwMode="auto">
            <a:xfrm>
              <a:off x="1296" y="2592"/>
              <a:ext cx="288" cy="144"/>
            </a:xfrm>
            <a:prstGeom prst="rightArrow">
              <a:avLst>
                <a:gd name="adj1" fmla="val 50000"/>
                <a:gd name="adj2" fmla="val 50000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2" name="AutoShape 24"/>
            <p:cNvSpPr>
              <a:spLocks noChangeArrowheads="1"/>
            </p:cNvSpPr>
            <p:nvPr/>
          </p:nvSpPr>
          <p:spPr bwMode="auto">
            <a:xfrm>
              <a:off x="2784" y="2592"/>
              <a:ext cx="240" cy="144"/>
            </a:xfrm>
            <a:prstGeom prst="rightArrow">
              <a:avLst>
                <a:gd name="adj1" fmla="val 50000"/>
                <a:gd name="adj2" fmla="val 41667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  <p:sp>
          <p:nvSpPr>
            <p:cNvPr id="3083" name="AutoShape 25"/>
            <p:cNvSpPr>
              <a:spLocks noChangeArrowheads="1"/>
            </p:cNvSpPr>
            <p:nvPr/>
          </p:nvSpPr>
          <p:spPr bwMode="auto">
            <a:xfrm>
              <a:off x="4320" y="2592"/>
              <a:ext cx="192" cy="144"/>
            </a:xfrm>
            <a:prstGeom prst="rightArrow">
              <a:avLst>
                <a:gd name="adj1" fmla="val 50000"/>
                <a:gd name="adj2" fmla="val 33333"/>
              </a:avLst>
            </a:prstGeom>
            <a:solidFill>
              <a:schemeClr val="accent1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wrap="none" anchor="ctr"/>
            <a:lstStyle/>
            <a:p>
              <a:endParaRPr lang="en-US"/>
            </a:p>
          </p:txBody>
        </p:sp>
      </p:grp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pPr eaLnBrk="1" hangingPunct="1"/>
            <a:r>
              <a:rPr lang="en-US" smtClean="0"/>
              <a:t>Community Dialogue</a:t>
            </a:r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/>
          <a:srcRect l="5492" t="3954" r="12128" b="11697"/>
          <a:stretch>
            <a:fillRect/>
          </a:stretch>
        </p:blipFill>
        <p:spPr bwMode="auto">
          <a:xfrm>
            <a:off x="76200" y="228600"/>
            <a:ext cx="8915400" cy="6340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9538" name="Text Box 2"/>
          <p:cNvSpPr txBox="1">
            <a:spLocks noChangeArrowheads="1"/>
          </p:cNvSpPr>
          <p:nvPr/>
        </p:nvSpPr>
        <p:spPr bwMode="auto">
          <a:xfrm>
            <a:off x="7848600" y="228600"/>
            <a:ext cx="7620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l">
              <a:spcBef>
                <a:spcPct val="50000"/>
              </a:spcBef>
              <a:buFontTx/>
              <a:buNone/>
            </a:pPr>
            <a:r>
              <a:rPr lang="en-US" sz="1400" b="1">
                <a:solidFill>
                  <a:schemeClr val="bg2"/>
                </a:solidFill>
                <a:latin typeface="Times New Roman" pitchFamily="18" charset="0"/>
              </a:rPr>
              <a:t>CLICS</a:t>
            </a:r>
          </a:p>
        </p:txBody>
      </p:sp>
      <p:pic>
        <p:nvPicPr>
          <p:cNvPr id="449539" name="Picture 3" descr="C:\My Documents\Projects\USAID\CLICS diagram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49540" name="Text Box 4"/>
          <p:cNvSpPr txBox="1">
            <a:spLocks noChangeArrowheads="1"/>
          </p:cNvSpPr>
          <p:nvPr/>
        </p:nvSpPr>
        <p:spPr bwMode="auto">
          <a:xfrm>
            <a:off x="152400" y="3290888"/>
            <a:ext cx="822325" cy="27463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>
              <a:spcBef>
                <a:spcPct val="0"/>
              </a:spcBef>
              <a:buFontTx/>
              <a:buNone/>
            </a:pPr>
            <a:r>
              <a:rPr lang="en-US" sz="1200" b="1">
                <a:latin typeface="Times New Roman" pitchFamily="18" charset="0"/>
              </a:rPr>
              <a:t>STAGE 2</a:t>
            </a:r>
          </a:p>
        </p:txBody>
      </p:sp>
      <p:sp>
        <p:nvSpPr>
          <p:cNvPr id="449541" name="Text Box 5"/>
          <p:cNvSpPr txBox="1">
            <a:spLocks noChangeArrowheads="1"/>
          </p:cNvSpPr>
          <p:nvPr/>
        </p:nvSpPr>
        <p:spPr bwMode="auto">
          <a:xfrm>
            <a:off x="168275" y="4267200"/>
            <a:ext cx="822325" cy="2746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>
              <a:spcBef>
                <a:spcPct val="0"/>
              </a:spcBef>
              <a:buFontTx/>
              <a:buNone/>
            </a:pPr>
            <a:r>
              <a:rPr lang="en-US" sz="1200" b="1" dirty="0">
                <a:latin typeface="Times New Roman" pitchFamily="18" charset="0"/>
              </a:rPr>
              <a:t>STAGE 3</a:t>
            </a:r>
          </a:p>
        </p:txBody>
      </p:sp>
      <p:sp>
        <p:nvSpPr>
          <p:cNvPr id="449542" name="Text Box 6"/>
          <p:cNvSpPr txBox="1">
            <a:spLocks noChangeArrowheads="1"/>
          </p:cNvSpPr>
          <p:nvPr/>
        </p:nvSpPr>
        <p:spPr bwMode="auto">
          <a:xfrm>
            <a:off x="152400" y="5410200"/>
            <a:ext cx="822325" cy="27463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/>
          <a:lstStyle/>
          <a:p>
            <a:pPr algn="r" eaLnBrk="0" hangingPunct="0">
              <a:spcBef>
                <a:spcPct val="0"/>
              </a:spcBef>
              <a:buFontTx/>
              <a:buNone/>
            </a:pPr>
            <a:r>
              <a:rPr lang="en-US" sz="1200" b="1" dirty="0">
                <a:latin typeface="Times New Roman" pitchFamily="18" charset="0"/>
              </a:rPr>
              <a:t>STAGE</a:t>
            </a:r>
            <a:r>
              <a:rPr lang="en-US" sz="1200" b="1" dirty="0">
                <a:solidFill>
                  <a:schemeClr val="bg2"/>
                </a:solidFill>
                <a:latin typeface="Times New Roman" pitchFamily="18" charset="0"/>
              </a:rPr>
              <a:t> </a:t>
            </a:r>
            <a:r>
              <a:rPr lang="en-US" sz="1200" b="1" dirty="0">
                <a:latin typeface="Times New Roman" pitchFamily="18" charset="0"/>
              </a:rPr>
              <a:t>4</a:t>
            </a:r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0088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Major factors which stimulate people to change behavior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40280"/>
            <a:ext cx="8229600" cy="4389120"/>
          </a:xfrm>
        </p:spPr>
        <p:txBody>
          <a:bodyPr>
            <a:normAutofit/>
          </a:bodyPr>
          <a:lstStyle/>
          <a:p>
            <a:r>
              <a:rPr lang="en-US" b="1" i="1" dirty="0" smtClean="0"/>
              <a:t>Facilitation</a:t>
            </a:r>
            <a:r>
              <a:rPr lang="en-US" b="1" i="1" dirty="0"/>
              <a:t>, </a:t>
            </a:r>
            <a:endParaRPr lang="en-US" b="1" i="1" dirty="0" smtClean="0"/>
          </a:p>
          <a:p>
            <a:r>
              <a:rPr lang="en-US" b="1" i="1" dirty="0" smtClean="0"/>
              <a:t>Practical understanding</a:t>
            </a:r>
            <a:r>
              <a:rPr lang="en-US" b="1" i="1" dirty="0"/>
              <a:t>,</a:t>
            </a:r>
          </a:p>
          <a:p>
            <a:r>
              <a:rPr lang="en-US" b="1" i="1" dirty="0" smtClean="0"/>
              <a:t>Influence </a:t>
            </a:r>
            <a:r>
              <a:rPr lang="en-US" b="1" i="1" dirty="0"/>
              <a:t>from others,</a:t>
            </a:r>
          </a:p>
          <a:p>
            <a:r>
              <a:rPr lang="en-US" b="1" i="1" dirty="0" smtClean="0"/>
              <a:t>Capacity </a:t>
            </a:r>
            <a:r>
              <a:rPr lang="en-US" b="1" i="1" dirty="0"/>
              <a:t>to </a:t>
            </a:r>
            <a:r>
              <a:rPr lang="en-US" b="1" i="1" dirty="0" smtClean="0"/>
              <a:t>change</a:t>
            </a:r>
            <a:endParaRPr lang="en-US" b="1" i="1" dirty="0"/>
          </a:p>
          <a:p>
            <a:pPr>
              <a:buNone/>
            </a:pPr>
            <a:endParaRPr lang="en-US" b="1" i="1" dirty="0" smtClean="0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7746" y="990600"/>
            <a:ext cx="8823854" cy="4800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/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79234" name="Picture 2"/>
          <p:cNvPicPr>
            <a:picLocks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12700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Fallacy 1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None/>
            </a:pPr>
            <a:r>
              <a:rPr lang="en-US" dirty="0" smtClean="0"/>
              <a:t>Universal hygiene messages can be given</a:t>
            </a:r>
          </a:p>
          <a:p>
            <a:pPr marL="914400" lvl="1" indent="-514350"/>
            <a:r>
              <a:rPr lang="en-US" dirty="0" smtClean="0"/>
              <a:t>Based on the belief that knowledge of the planners and educators is always superior to the people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Fallacy 2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Telling people what to do solves the </a:t>
            </a:r>
            <a:r>
              <a:rPr lang="en-US" dirty="0" smtClean="0"/>
              <a:t>problem</a:t>
            </a:r>
            <a:endParaRPr lang="en-US" dirty="0" smtClean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Fallacy 3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When people know about health risks they take action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Fallacy 4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en-US" dirty="0" smtClean="0"/>
              <a:t>Any improvements are equally useful</a:t>
            </a:r>
          </a:p>
          <a:p>
            <a:pPr lvl="1"/>
            <a:endParaRPr 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342900" lvl="1" indent="-342900">
              <a:buNone/>
            </a:pPr>
            <a:r>
              <a:rPr lang="en-US" sz="3600" dirty="0" smtClean="0"/>
              <a:t>    People adapt their lifestyle to local circumstances and develop their insights and knowledge over years of trial and error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 l="8594" t="15625" r="6250" b="8333"/>
          <a:stretch>
            <a:fillRect/>
          </a:stretch>
        </p:blipFill>
        <p:spPr bwMode="auto">
          <a:xfrm>
            <a:off x="381000" y="609600"/>
            <a:ext cx="8305800" cy="556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618488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Practices which are most cost-effective in prevention of </a:t>
            </a:r>
            <a:r>
              <a:rPr lang="en-US" dirty="0" err="1" smtClean="0"/>
              <a:t>faecal</a:t>
            </a:r>
            <a:r>
              <a:rPr lang="en-US" dirty="0" smtClean="0"/>
              <a:t>-oral diseases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849880"/>
            <a:ext cx="8229600" cy="438912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1</a:t>
            </a:r>
            <a:r>
              <a:rPr lang="en-US" dirty="0"/>
              <a:t>. Preventing </a:t>
            </a:r>
            <a:r>
              <a:rPr lang="en-US" dirty="0" err="1"/>
              <a:t>faeces</a:t>
            </a:r>
            <a:r>
              <a:rPr lang="en-US" dirty="0"/>
              <a:t> from gaining access </a:t>
            </a:r>
            <a:r>
              <a:rPr lang="en-US" dirty="0" smtClean="0"/>
              <a:t>to the </a:t>
            </a:r>
            <a:r>
              <a:rPr lang="en-US" dirty="0"/>
              <a:t>environment;</a:t>
            </a:r>
          </a:p>
          <a:p>
            <a:pPr>
              <a:buNone/>
            </a:pPr>
            <a:r>
              <a:rPr lang="en-US" dirty="0"/>
              <a:t>2. </a:t>
            </a:r>
            <a:r>
              <a:rPr lang="en-US" dirty="0" err="1"/>
              <a:t>Handwashing</a:t>
            </a:r>
            <a:r>
              <a:rPr lang="en-US" dirty="0"/>
              <a:t>, after defecation and </a:t>
            </a:r>
            <a:r>
              <a:rPr lang="en-US" dirty="0" smtClean="0"/>
              <a:t>before touching </a:t>
            </a:r>
            <a:r>
              <a:rPr lang="en-US" dirty="0"/>
              <a:t>food;</a:t>
            </a:r>
          </a:p>
          <a:p>
            <a:pPr>
              <a:buNone/>
            </a:pPr>
            <a:r>
              <a:rPr lang="en-US" dirty="0"/>
              <a:t>3. Maintaining drinking water free from </a:t>
            </a:r>
            <a:r>
              <a:rPr lang="en-US" dirty="0" err="1" smtClean="0"/>
              <a:t>faecal</a:t>
            </a:r>
            <a:r>
              <a:rPr lang="en-US" dirty="0" smtClean="0"/>
              <a:t> contamination</a:t>
            </a:r>
            <a:r>
              <a:rPr lang="en-US" dirty="0"/>
              <a:t>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1390</TotalTime>
  <Words>816</Words>
  <Application>Microsoft Office PowerPoint</Application>
  <PresentationFormat>On-screen Show (4:3)</PresentationFormat>
  <Paragraphs>103</Paragraphs>
  <Slides>28</Slides>
  <Notes>2</Notes>
  <HiddenSlides>1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28</vt:i4>
      </vt:variant>
    </vt:vector>
  </HeadingPairs>
  <TitlesOfParts>
    <vt:vector size="29" baseType="lpstr">
      <vt:lpstr>Flow</vt:lpstr>
      <vt:lpstr>Technical Models for Health Promotion</vt:lpstr>
      <vt:lpstr>Why conventional Hygiene Education does not change behavior?</vt:lpstr>
      <vt:lpstr>Fallacy 1</vt:lpstr>
      <vt:lpstr>Fallacy 2</vt:lpstr>
      <vt:lpstr>Fallacy 3</vt:lpstr>
      <vt:lpstr>Fallacy 4</vt:lpstr>
      <vt:lpstr>Slide 7</vt:lpstr>
      <vt:lpstr>Slide 8</vt:lpstr>
      <vt:lpstr>Practices which are most cost-effective in prevention of faecal-oral diseases</vt:lpstr>
      <vt:lpstr>Technical Models of Health Promotion</vt:lpstr>
      <vt:lpstr>Socio-ecological Model</vt:lpstr>
      <vt:lpstr>Socio-ecological Model</vt:lpstr>
      <vt:lpstr>Stages of Change</vt:lpstr>
      <vt:lpstr>Diffusion of innovations model</vt:lpstr>
      <vt:lpstr>Slide 15</vt:lpstr>
      <vt:lpstr>Health Belief Model</vt:lpstr>
      <vt:lpstr>Slide 17</vt:lpstr>
      <vt:lpstr>Slide 18</vt:lpstr>
      <vt:lpstr>Social Cognitive Theory</vt:lpstr>
      <vt:lpstr>Slide 20</vt:lpstr>
      <vt:lpstr>Social Learning Models</vt:lpstr>
      <vt:lpstr>Slide 22</vt:lpstr>
      <vt:lpstr>Integrated Model of Communication for Social Change (IMCSC) </vt:lpstr>
      <vt:lpstr>Community Dialogue</vt:lpstr>
      <vt:lpstr>Slide 25</vt:lpstr>
      <vt:lpstr>Major factors which stimulate people to change behavior</vt:lpstr>
      <vt:lpstr>Slide 27</vt:lpstr>
      <vt:lpstr>Slide 28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Technical Models for Health Promotion</dc:title>
  <dc:creator> </dc:creator>
  <cp:lastModifiedBy>Subodh</cp:lastModifiedBy>
  <cp:revision>21</cp:revision>
  <dcterms:created xsi:type="dcterms:W3CDTF">2008-08-17T23:04:11Z</dcterms:created>
  <dcterms:modified xsi:type="dcterms:W3CDTF">2009-08-26T03:37:20Z</dcterms:modified>
</cp:coreProperties>
</file>